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7" r:id="rId2"/>
    <p:sldId id="1081" r:id="rId3"/>
    <p:sldId id="1082" r:id="rId4"/>
    <p:sldId id="1083" r:id="rId5"/>
    <p:sldId id="1087" r:id="rId6"/>
    <p:sldId id="1088" r:id="rId7"/>
    <p:sldId id="1084" r:id="rId8"/>
    <p:sldId id="1085" r:id="rId9"/>
    <p:sldId id="1090" r:id="rId10"/>
    <p:sldId id="1092" r:id="rId11"/>
    <p:sldId id="1095" r:id="rId12"/>
    <p:sldId id="1093" r:id="rId13"/>
    <p:sldId id="1091" r:id="rId14"/>
    <p:sldId id="1094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Тарханов Иван Александрович" initials="ИТ" lastIdx="4" clrIdx="0">
    <p:extLst>
      <p:ext uri="{19B8F6BF-5375-455C-9EA6-DF929625EA0E}">
        <p15:presenceInfo xmlns:p15="http://schemas.microsoft.com/office/powerpoint/2012/main" userId="S::i.tarhanov@misis.ru::6b664e11-a9ba-4f3f-a56a-64aec7f9cfc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20036"/>
    <a:srgbClr val="00005A"/>
    <a:srgbClr val="CFD8FF"/>
    <a:srgbClr val="992400"/>
    <a:srgbClr val="9000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92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19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ADDDBB-704B-485E-B810-BD4DEC939A07}" type="datetimeFigureOut">
              <a:rPr lang="ru-RU" smtClean="0"/>
              <a:t>13.05.2024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C8E023-90FF-42D2-8D20-BCF68A3D3A2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63681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609601"/>
            <a:ext cx="10363200" cy="4267200"/>
          </a:xfrm>
        </p:spPr>
        <p:txBody>
          <a:bodyPr anchor="b">
            <a:noAutofit/>
          </a:bodyPr>
          <a:lstStyle>
            <a:lvl1pPr>
              <a:lnSpc>
                <a:spcPct val="100000"/>
              </a:lnSpc>
              <a:defRPr sz="8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953000"/>
            <a:ext cx="8534400" cy="12192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A0AA7-F403-4EBC-B565-6495FBE5A104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414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FEFD17-166F-449D-9130-CC484121B04A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9967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55E39-D9F7-4A07-BF2B-23E432406FE7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1933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buFont typeface="Arial" pitchFamily="34" charset="0"/>
              <a:buChar char="•"/>
              <a:defRPr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EAB43-EF2C-497A-A9DA-AA9013F04B84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18598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371601"/>
            <a:ext cx="10363200" cy="2505075"/>
          </a:xfrm>
        </p:spPr>
        <p:txBody>
          <a:bodyPr anchor="b"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 smtClean="0">
                <a:solidFill>
                  <a:schemeClr val="tx2"/>
                </a:solidFill>
                <a:effectLst>
                  <a:outerShdw blurRad="63500" dist="38100" dir="5400000" algn="t" rotWithShape="0">
                    <a:prstClr val="black">
                      <a:alpha val="25000"/>
                    </a:prstClr>
                  </a:outerShdw>
                </a:effectLst>
                <a:latin typeface="+mn-lt"/>
                <a:ea typeface="+mj-ea"/>
                <a:cs typeface="+mj-cs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068764"/>
            <a:ext cx="10363200" cy="11318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F2437-8051-4C7B-8114-302B6B9DC0DE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7" name="Oval 6"/>
          <p:cNvSpPr/>
          <p:nvPr/>
        </p:nvSpPr>
        <p:spPr>
          <a:xfrm>
            <a:off x="59944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8" name="Oval 7"/>
          <p:cNvSpPr/>
          <p:nvPr/>
        </p:nvSpPr>
        <p:spPr>
          <a:xfrm>
            <a:off x="6261100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sp>
        <p:nvSpPr>
          <p:cNvPr id="9" name="Oval 8"/>
          <p:cNvSpPr/>
          <p:nvPr/>
        </p:nvSpPr>
        <p:spPr>
          <a:xfrm>
            <a:off x="5728971" y="3924300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4807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88F4F-B5FD-4A84-B2A2-AADDDDDBA77C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87680" y="1600200"/>
            <a:ext cx="5388864" cy="452628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414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5386917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7601" y="1600200"/>
            <a:ext cx="5389033" cy="609600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B1154-4762-4F2E-996B-A0EC116F2D9A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2212848"/>
            <a:ext cx="5388864" cy="391363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6230112" y="2212849"/>
            <a:ext cx="5388864" cy="3913187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174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365668-019B-4913-88CD-D274DA56E646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8578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ED1D47-7731-4DF1-9C06-C85F0661EEDE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2158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76117" y="266700"/>
            <a:ext cx="4011084" cy="209550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>
                <a:effectLst>
                  <a:outerShdw blurRad="50800" dist="25400" dir="5400000" algn="t" rotWithShape="0">
                    <a:prstClr val="black">
                      <a:alpha val="25000"/>
                    </a:prstClr>
                  </a:outerShdw>
                </a:effectLst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8850" y="273051"/>
            <a:ext cx="66611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876117" y="2438401"/>
            <a:ext cx="4011084" cy="3687763"/>
          </a:xfr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9F298-9F1F-41F8-A452-86C7AD9CBE5C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96451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39435" y="228600"/>
            <a:ext cx="7615765" cy="895350"/>
          </a:xfrm>
        </p:spPr>
        <p:txBody>
          <a:bodyPr anchor="b"/>
          <a:lstStyle>
            <a:lvl1pPr algn="ctr">
              <a:lnSpc>
                <a:spcPct val="100000"/>
              </a:lnSpc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10835" y="1143000"/>
            <a:ext cx="8072965" cy="4541044"/>
          </a:xfrm>
          <a:ln w="76200">
            <a:solidFill>
              <a:schemeClr val="bg1"/>
            </a:solidFill>
          </a:ln>
          <a:effectLst>
            <a:outerShdw blurRad="88900" dist="50800" dir="5400000" algn="ctr" rotWithShape="0">
              <a:srgbClr val="000000">
                <a:alpha val="25000"/>
              </a:srgbClr>
            </a:outerShdw>
          </a:effectLst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39435" y="5810250"/>
            <a:ext cx="7615765" cy="5334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CF05F-3A1B-4EEA-8E48-ADDF6B8A2F4A}" type="datetime1">
              <a:rPr lang="ru-RU" smtClean="0"/>
              <a:t>13.05.2024</a:t>
            </a:fld>
            <a:endParaRPr lang="ru-R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76988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6002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84463" y="6356351"/>
            <a:ext cx="2781300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100" b="1">
                <a:solidFill>
                  <a:srgbClr val="002060"/>
                </a:solidFill>
                <a:latin typeface="Cambria Math" panose="02040503050406030204" pitchFamily="18" charset="0"/>
                <a:ea typeface="Cambria Math" panose="02040503050406030204" pitchFamily="18" charset="0"/>
              </a:defRPr>
            </a:lvl1pPr>
          </a:lstStyle>
          <a:p>
            <a:fld id="{B64AB39B-8E48-4D28-930B-11797CACC655}" type="datetime1">
              <a:rPr lang="ru-RU" smtClean="0"/>
              <a:pPr/>
              <a:t>13.05.2024</a:t>
            </a:fld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78887" y="6356351"/>
            <a:ext cx="3797300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91038" y="6356351"/>
            <a:ext cx="749300" cy="365125"/>
          </a:xfrm>
          <a:prstGeom prst="rect">
            <a:avLst/>
          </a:prstGeom>
        </p:spPr>
        <p:txBody>
          <a:bodyPr vert="horz" lIns="27432" tIns="45720" rIns="45720" bIns="45720" rtlCol="0" anchor="ctr"/>
          <a:lstStyle>
            <a:lvl1pPr algn="r">
              <a:defRPr sz="1200" b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B4172DB6-7F05-4C8F-A7F0-A029159CA570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7" name="Oval 6"/>
          <p:cNvSpPr/>
          <p:nvPr/>
        </p:nvSpPr>
        <p:spPr>
          <a:xfrm>
            <a:off x="11277014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>
          <a:xfrm>
            <a:off x="758826" y="6499384"/>
            <a:ext cx="113029" cy="8477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5331B24-705D-7FBC-3345-92E1F60D5A5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5752" y="0"/>
            <a:ext cx="1636248" cy="8086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2785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200">
        <p:zoom/>
      </p:transition>
    </mc:Choice>
    <mc:Fallback xmlns="">
      <p:transition spd="slow">
        <p:zoom/>
      </p:transition>
    </mc:Fallback>
  </mc:AlternateContent>
  <p:hf hdr="0" ftr="0"/>
  <p:txStyles>
    <p:titleStyle>
      <a:lvl1pPr algn="ctr" defTabSz="914400" rtl="0" eaLnBrk="1" latinLnBrk="0" hangingPunct="1">
        <a:lnSpc>
          <a:spcPts val="5800"/>
        </a:lnSpc>
        <a:spcBef>
          <a:spcPct val="0"/>
        </a:spcBef>
        <a:buNone/>
        <a:defRPr sz="5400" kern="1200">
          <a:solidFill>
            <a:schemeClr val="tx2"/>
          </a:solidFill>
          <a:effectLst>
            <a:outerShdw blurRad="63500" dist="38100" dir="5400000" algn="t" rotWithShape="0">
              <a:prstClr val="black">
                <a:alpha val="25000"/>
              </a:prstClr>
            </a:outerShdw>
          </a:effectLst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Courier New" pitchFamily="49" charset="0"/>
        <a:buChar char="o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>
              <a:lumMod val="50000"/>
              <a:lumOff val="50000"/>
            </a:schemeClr>
          </a:solidFill>
          <a:latin typeface="+mj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8963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576"/>
                    </a14:imgEffect>
                    <a14:imgEffect>
                      <a14:saturation sat="10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81207" y="106307"/>
            <a:ext cx="11229585" cy="4104456"/>
          </a:xfrm>
        </p:spPr>
        <p:txBody>
          <a:bodyPr anchor="ctr"/>
          <a:lstStyle/>
          <a:p>
            <a:pPr marL="182880" algn="l"/>
            <a:r>
              <a:rPr lang="ru-RU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Криптосистема </a:t>
            </a:r>
            <a:r>
              <a:rPr lang="en-US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proxy re-encryption </a:t>
            </a:r>
            <a:r>
              <a:rPr lang="ru-RU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на базе </a:t>
            </a:r>
            <a:r>
              <a:rPr lang="ru-RU" sz="40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блокчейн</a:t>
            </a:r>
            <a:r>
              <a:rPr lang="ru-RU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для</a:t>
            </a:r>
            <a:r>
              <a:rPr lang="en-US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безопасной</a:t>
            </a:r>
            <a:r>
              <a:rPr lang="en-US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передачи</a:t>
            </a:r>
            <a:r>
              <a:rPr lang="en-US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конфиденциальных</a:t>
            </a:r>
            <a:r>
              <a:rPr lang="en-US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данных</a:t>
            </a:r>
            <a:r>
              <a:rPr lang="ru-RU" sz="40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в финансовом секторе</a:t>
            </a:r>
            <a:endParaRPr lang="ru-RU" sz="40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39416" y="4210763"/>
            <a:ext cx="6416149" cy="957585"/>
          </a:xfrm>
          <a:prstGeom prst="roundRect">
            <a:avLst/>
          </a:prstGeom>
          <a:ln>
            <a:noFill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ru-RU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Выполнил</a:t>
            </a:r>
            <a:r>
              <a:rPr lang="en-US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ru-RU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Корнилов М.</a:t>
            </a:r>
            <a:r>
              <a:rPr lang="en-US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А., БПМ-20-2</a:t>
            </a:r>
          </a:p>
          <a:p>
            <a:pPr algn="l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ru-RU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Научный руководитель</a:t>
            </a:r>
            <a:r>
              <a:rPr lang="en-US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ru-RU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к.т.н., доцент Тарханов И.</a:t>
            </a:r>
            <a:r>
              <a:rPr lang="en-US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А.</a:t>
            </a:r>
            <a:endParaRPr lang="ru-RU" sz="1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81" y="75156"/>
            <a:ext cx="1490270" cy="5257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3A3B96-CF26-80BD-D57A-74956DD0893A}"/>
              </a:ext>
            </a:extLst>
          </p:cNvPr>
          <p:cNvSpPr txBox="1"/>
          <p:nvPr/>
        </p:nvSpPr>
        <p:spPr>
          <a:xfrm>
            <a:off x="919343" y="5938955"/>
            <a:ext cx="1330416" cy="400110"/>
          </a:xfrm>
          <a:prstGeom prst="rect">
            <a:avLst/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ru-RU" sz="20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4.</a:t>
            </a:r>
            <a:r>
              <a:rPr lang="en-US" sz="20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05</a:t>
            </a:r>
            <a:r>
              <a:rPr lang="ru-RU" sz="20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.202</a:t>
            </a:r>
            <a:r>
              <a:rPr lang="en-US" sz="2000" b="1" dirty="0">
                <a:solidFill>
                  <a:srgbClr val="00005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endParaRPr lang="ru-RU" sz="2000" b="1" dirty="0">
              <a:solidFill>
                <a:srgbClr val="00005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740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45030D-CE36-E12D-9FD5-E2F07B34A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029245" cy="1600200"/>
          </a:xfrm>
        </p:spPr>
        <p:txBody>
          <a:bodyPr/>
          <a:lstStyle/>
          <a:p>
            <a:r>
              <a:rPr lang="ru-RU" dirty="0"/>
              <a:t>Сравнение результатов оценки защищенности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Объект 5">
                <a:extLst>
                  <a:ext uri="{FF2B5EF4-FFF2-40B4-BE49-F238E27FC236}">
                    <a16:creationId xmlns:a16="http://schemas.microsoft.com/office/drawing/2014/main" id="{3F7B45D0-FEF8-21B9-F30C-19CFA7026045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852590911"/>
                  </p:ext>
                </p:extLst>
              </p:nvPr>
            </p:nvGraphicFramePr>
            <p:xfrm>
              <a:off x="1166953" y="1663431"/>
              <a:ext cx="9546354" cy="2674354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386094">
                      <a:extLst>
                        <a:ext uri="{9D8B030D-6E8A-4147-A177-3AD203B41FA5}">
                          <a16:colId xmlns:a16="http://schemas.microsoft.com/office/drawing/2014/main" val="531553149"/>
                        </a:ext>
                      </a:extLst>
                    </a:gridCol>
                    <a:gridCol w="2386094">
                      <a:extLst>
                        <a:ext uri="{9D8B030D-6E8A-4147-A177-3AD203B41FA5}">
                          <a16:colId xmlns:a16="http://schemas.microsoft.com/office/drawing/2014/main" val="2770454272"/>
                        </a:ext>
                      </a:extLst>
                    </a:gridCol>
                    <a:gridCol w="2387083">
                      <a:extLst>
                        <a:ext uri="{9D8B030D-6E8A-4147-A177-3AD203B41FA5}">
                          <a16:colId xmlns:a16="http://schemas.microsoft.com/office/drawing/2014/main" val="1848687102"/>
                        </a:ext>
                      </a:extLst>
                    </a:gridCol>
                    <a:gridCol w="2387083">
                      <a:extLst>
                        <a:ext uri="{9D8B030D-6E8A-4147-A177-3AD203B41FA5}">
                          <a16:colId xmlns:a16="http://schemas.microsoft.com/office/drawing/2014/main" val="1406367869"/>
                        </a:ext>
                      </a:extLst>
                    </a:gridCol>
                  </a:tblGrid>
                  <a:tr h="271478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PRE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 dirty="0">
                              <a:effectLst/>
                            </a:rPr>
                            <a:t>CCA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CPA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SCA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285285311"/>
                      </a:ext>
                    </a:extLst>
                  </a:tr>
                  <a:tr h="525523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Злоумышленник 1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 dirty="0">
                              <a:effectLst/>
                            </a:rPr>
                            <a:t>0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2.15×</m:t>
                              </m:r>
                              <m:sSup>
                                <m:sSup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400">
                                      <a:effectLst/>
                                      <a:latin typeface="Cambria Math" panose="02040503050406030204" pitchFamily="18" charset="0"/>
                                    </a:rPr>
                                    <m:t>−12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400">
                              <a:effectLst/>
                            </a:rPr>
                            <a:t> 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205020674"/>
                      </a:ext>
                    </a:extLst>
                  </a:tr>
                  <a:tr h="525523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 dirty="0">
                              <a:effectLst/>
                            </a:rPr>
                            <a:t>Злоумышленник 2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7.65×</m:t>
                              </m:r>
                              <m:sSup>
                                <m:sSup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400">
                                      <a:effectLst/>
                                      <a:latin typeface="Cambria Math" panose="02040503050406030204" pitchFamily="18" charset="0"/>
                                    </a:rPr>
                                    <m:t>−13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400" dirty="0">
                              <a:effectLst/>
                            </a:rPr>
                            <a:t> 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178407968"/>
                      </a:ext>
                    </a:extLst>
                  </a:tr>
                  <a:tr h="248063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RSA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 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 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 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24484304"/>
                      </a:ext>
                    </a:extLst>
                  </a:tr>
                  <a:tr h="525523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Злоумышленник 1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2.43×</m:t>
                              </m:r>
                              <m:sSup>
                                <m:sSup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400">
                                      <a:effectLst/>
                                      <a:latin typeface="Cambria Math" panose="02040503050406030204" pitchFamily="18" charset="0"/>
                                    </a:rPr>
                                    <m:t>−12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400">
                              <a:effectLst/>
                            </a:rPr>
                            <a:t> 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3247375142"/>
                      </a:ext>
                    </a:extLst>
                  </a:tr>
                  <a:tr h="525523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Злоумышленник 2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14:m>
                            <m:oMath xmlns:m="http://schemas.openxmlformats.org/officeDocument/2006/math">
                              <m:r>
                                <a:rPr lang="ru-RU" sz="1400">
                                  <a:effectLst/>
                                  <a:latin typeface="Cambria Math" panose="02040503050406030204" pitchFamily="18" charset="0"/>
                                </a:rPr>
                                <m:t>3</m:t>
                              </m:r>
                              <m:r>
                                <a:rPr lang="en-US" sz="1400">
                                  <a:effectLst/>
                                  <a:latin typeface="Cambria Math" panose="02040503050406030204" pitchFamily="18" charset="0"/>
                                </a:rPr>
                                <m:t>.78×</m:t>
                              </m:r>
                              <m:sSup>
                                <m:sSupPr>
                                  <m:ctrlPr>
                                    <a:rPr lang="ru-RU" sz="14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>
                                      <a:effectLst/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400">
                                      <a:effectLst/>
                                      <a:latin typeface="Cambria Math" panose="02040503050406030204" pitchFamily="18" charset="0"/>
                                    </a:rPr>
                                    <m:t>−12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400">
                              <a:effectLst/>
                            </a:rPr>
                            <a:t> 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 dirty="0">
                              <a:effectLst/>
                            </a:rPr>
                            <a:t>0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 dirty="0">
                              <a:effectLst/>
                            </a:rPr>
                            <a:t>0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7612929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Объект 5">
                <a:extLst>
                  <a:ext uri="{FF2B5EF4-FFF2-40B4-BE49-F238E27FC236}">
                    <a16:creationId xmlns:a16="http://schemas.microsoft.com/office/drawing/2014/main" id="{3F7B45D0-FEF8-21B9-F30C-19CFA7026045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852590911"/>
                  </p:ext>
                </p:extLst>
              </p:nvPr>
            </p:nvGraphicFramePr>
            <p:xfrm>
              <a:off x="1166953" y="1663431"/>
              <a:ext cx="9546354" cy="2674354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386094">
                      <a:extLst>
                        <a:ext uri="{9D8B030D-6E8A-4147-A177-3AD203B41FA5}">
                          <a16:colId xmlns:a16="http://schemas.microsoft.com/office/drawing/2014/main" val="531553149"/>
                        </a:ext>
                      </a:extLst>
                    </a:gridCol>
                    <a:gridCol w="2386094">
                      <a:extLst>
                        <a:ext uri="{9D8B030D-6E8A-4147-A177-3AD203B41FA5}">
                          <a16:colId xmlns:a16="http://schemas.microsoft.com/office/drawing/2014/main" val="2770454272"/>
                        </a:ext>
                      </a:extLst>
                    </a:gridCol>
                    <a:gridCol w="2387083">
                      <a:extLst>
                        <a:ext uri="{9D8B030D-6E8A-4147-A177-3AD203B41FA5}">
                          <a16:colId xmlns:a16="http://schemas.microsoft.com/office/drawing/2014/main" val="1848687102"/>
                        </a:ext>
                      </a:extLst>
                    </a:gridCol>
                    <a:gridCol w="2387083">
                      <a:extLst>
                        <a:ext uri="{9D8B030D-6E8A-4147-A177-3AD203B41FA5}">
                          <a16:colId xmlns:a16="http://schemas.microsoft.com/office/drawing/2014/main" val="1406367869"/>
                        </a:ext>
                      </a:extLst>
                    </a:gridCol>
                  </a:tblGrid>
                  <a:tr h="286131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PRE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 dirty="0">
                              <a:effectLst/>
                            </a:rPr>
                            <a:t>CCA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CPA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SCA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2285285311"/>
                      </a:ext>
                    </a:extLst>
                  </a:tr>
                  <a:tr h="525523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Злоумышленник 1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 dirty="0">
                              <a:effectLst/>
                            </a:rPr>
                            <a:t>0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RU"/>
                        </a:p>
                      </a:txBody>
                      <a:tcPr marL="68580" marR="68580" marT="0" marB="0">
                        <a:blipFill>
                          <a:blip r:embed="rId2"/>
                          <a:stretch>
                            <a:fillRect l="-300532" t="-56098" r="-1064" b="-36341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205020674"/>
                      </a:ext>
                    </a:extLst>
                  </a:tr>
                  <a:tr h="525523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 dirty="0">
                              <a:effectLst/>
                            </a:rPr>
                            <a:t>Злоумышленник 2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RU"/>
                        </a:p>
                      </a:txBody>
                      <a:tcPr marL="68580" marR="68580" marT="0" marB="0">
                        <a:blipFill>
                          <a:blip r:embed="rId2"/>
                          <a:stretch>
                            <a:fillRect l="-100000" t="-152381" r="-201596" b="-2547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178407968"/>
                      </a:ext>
                    </a:extLst>
                  </a:tr>
                  <a:tr h="286131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RSA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 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 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 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24484304"/>
                      </a:ext>
                    </a:extLst>
                  </a:tr>
                  <a:tr h="525523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Злоумышленник 1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>
                              <a:effectLst/>
                            </a:rPr>
                            <a:t>0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RU"/>
                        </a:p>
                      </a:txBody>
                      <a:tcPr marL="68580" marR="68580" marT="0" marB="0">
                        <a:blipFill>
                          <a:blip r:embed="rId2"/>
                          <a:stretch>
                            <a:fillRect l="-300532" t="-314634" r="-1064" b="-10487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47375142"/>
                      </a:ext>
                    </a:extLst>
                  </a:tr>
                  <a:tr h="525523"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ru-RU" sz="1400">
                              <a:effectLst/>
                            </a:rPr>
                            <a:t>Злоумышленник 2</a:t>
                          </a:r>
                          <a:endParaRPr lang="ru-RU" sz="120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endParaRPr lang="en-RU"/>
                        </a:p>
                      </a:txBody>
                      <a:tcPr marL="68580" marR="68580" marT="0" marB="0">
                        <a:blipFill>
                          <a:blip r:embed="rId2"/>
                          <a:stretch>
                            <a:fillRect l="-100000" t="-404762" r="-201596" b="-238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 dirty="0">
                              <a:effectLst/>
                            </a:rPr>
                            <a:t>0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tc>
                      <a:txBody>
                        <a:bodyPr/>
                        <a:lstStyle/>
                        <a:p>
                          <a:pPr algn="just">
                            <a:lnSpc>
                              <a:spcPct val="150000"/>
                            </a:lnSpc>
                          </a:pPr>
                          <a:r>
                            <a:rPr lang="en-US" sz="1400" dirty="0">
                              <a:effectLst/>
                            </a:rPr>
                            <a:t>0</a:t>
                          </a:r>
                          <a:endParaRPr lang="ru-RU" sz="1200" dirty="0">
                            <a:effectLst/>
                            <a:latin typeface="Times New Roman" panose="020206030504050203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68580" marR="68580" marT="0" marB="0"/>
                    </a:tc>
                    <a:extLst>
                      <a:ext uri="{0D108BD9-81ED-4DB2-BD59-A6C34878D82A}">
                        <a16:rowId xmlns:a16="http://schemas.microsoft.com/office/drawing/2014/main" val="107612929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Дата 3">
            <a:extLst>
              <a:ext uri="{FF2B5EF4-FFF2-40B4-BE49-F238E27FC236}">
                <a16:creationId xmlns:a16="http://schemas.microsoft.com/office/drawing/2014/main" id="{1FF55704-94CB-7803-7F6F-3E8AA8C80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D2B7091-8245-3701-E3CD-9AAA9895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10</a:t>
            </a:fld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8234F0-6CBB-ED39-4CD7-46AA7099C9AA}"/>
              </a:ext>
            </a:extLst>
          </p:cNvPr>
          <p:cNvSpPr txBox="1"/>
          <p:nvPr/>
        </p:nvSpPr>
        <p:spPr>
          <a:xfrm>
            <a:off x="1166952" y="4401016"/>
            <a:ext cx="9546355" cy="13555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0215" algn="just">
              <a:lnSpc>
                <a:spcPct val="150000"/>
              </a:lnSpc>
            </a:pPr>
            <a:r>
              <a:rPr lang="en-US" sz="19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RSA</a:t>
            </a:r>
            <a:r>
              <a:rPr lang="ru-RU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как и 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 </a:t>
            </a:r>
            <a:r>
              <a:rPr lang="ru-RU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полностью устойчивы с 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CPA</a:t>
            </a:r>
            <a:r>
              <a:rPr lang="ru-RU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атаке.</a:t>
            </a:r>
            <a:r>
              <a:rPr lang="ru-RU" sz="19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В случае 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CCA</a:t>
            </a:r>
            <a:r>
              <a:rPr lang="ru-RU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атаки</a:t>
            </a:r>
            <a:r>
              <a:rPr lang="en-US" sz="19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, </a:t>
            </a:r>
            <a:r>
              <a:rPr lang="en-US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</a:t>
            </a:r>
            <a:r>
              <a:rPr lang="ru-RU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приблизительно в 5 раз более защищена</a:t>
            </a:r>
            <a:r>
              <a:rPr lang="en-US" sz="19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ru-RU" sz="19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и в </a:t>
            </a:r>
            <a:r>
              <a:rPr lang="ru-RU" sz="19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1.13 раза более защищена </a:t>
            </a:r>
            <a:r>
              <a:rPr lang="ru-RU" sz="19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чем классическая криптосистема от </a:t>
            </a:r>
            <a:r>
              <a:rPr lang="en-US" sz="19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SCA</a:t>
            </a:r>
            <a:r>
              <a:rPr lang="ru-RU" sz="19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RU" sz="19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2864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AD743-2005-CC44-6726-E15F3F332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551330"/>
            <a:ext cx="10972800" cy="1600200"/>
          </a:xfrm>
        </p:spPr>
        <p:txBody>
          <a:bodyPr/>
          <a:lstStyle/>
          <a:p>
            <a:r>
              <a:rPr lang="ru-RU" dirty="0"/>
              <a:t>Пример работы</a:t>
            </a:r>
            <a:r>
              <a:rPr lang="en-US" dirty="0"/>
              <a:t> </a:t>
            </a:r>
            <a:r>
              <a:rPr lang="ru-RU" dirty="0"/>
              <a:t>ПО</a:t>
            </a:r>
            <a:endParaRPr lang="en-RU" dirty="0"/>
          </a:p>
        </p:txBody>
      </p:sp>
      <p:pic>
        <p:nvPicPr>
          <p:cNvPr id="6" name="pre_work_example.mov">
            <a:hlinkClick r:id="" action="ppaction://media"/>
            <a:extLst>
              <a:ext uri="{FF2B5EF4-FFF2-40B4-BE49-F238E27FC236}">
                <a16:creationId xmlns:a16="http://schemas.microsoft.com/office/drawing/2014/main" id="{5A81EB28-A1F2-0DE1-6F56-E291B5ED92B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4450" y="1230425"/>
            <a:ext cx="9739032" cy="5095188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C464E-1E48-627E-5365-17F941E47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21A29A-6067-2B01-7C17-577F62E44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11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521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CE89FF-2780-20E0-C175-9E9C59B52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175EADB-E7A1-97BE-145A-1C2F97B743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 и все задачи выполнены. Получены следующие результаты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 анализ существующих </a:t>
            </a: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схем и выбрана двусторонняя ассиметричная </a:t>
            </a: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схема для работы с </a:t>
            </a:r>
            <a:r>
              <a:rPr lang="ru-RU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блокчейн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сформулировано алгоритмическое описание </a:t>
            </a: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схемы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математическая модель метода оценка защищённости для сравнения </a:t>
            </a: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RSA;</a:t>
            </a: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 прототип системы, который реализует схему прокси решифрования и интегрирован с смарт контрактом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проведено тестирование производительности прототипа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схема прокси решифрования сравнима с классическими криптосистемами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проведена оценка защищённости </a:t>
            </a: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en-GB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RSA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и проведено сравнение криптосистем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тезисы опубликованы в сборнике 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“79-e 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Дни Науки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«</a:t>
            </a:r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МИСИС»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151BFA-BDCA-2493-2437-9F8F7B910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620855A-6091-5B99-A40A-BF47660EF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12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2559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B3605F-FAA0-A30E-E0EB-7B38D1259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защищенности схемы </a:t>
            </a:r>
            <a:r>
              <a:rPr lang="en-GB" dirty="0"/>
              <a:t>PRE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D48DDF-8ACD-940E-2A3C-96F5E7112A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6089" y="1600201"/>
            <a:ext cx="4590109" cy="452596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Подбор коэффициентов осуществлялся экспертом по информационной безопасности из ФИЦ ИУ РАН</a:t>
            </a: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ru-RU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На таблице представлено взаимное влияние параметров криптосистемы на параметры атак (</a:t>
            </a: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CCA; CPA; SCA).</a:t>
            </a:r>
            <a:r>
              <a:rPr lang="ru-RU" sz="19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AA94A7-8C5C-B260-9A85-56BC66B27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9E47A16-C2B8-4001-0DB1-47555043B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13</a:t>
            </a:fld>
            <a:endParaRPr lang="ru-RU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FD8FEB8-4230-DFA1-E990-D2B4C59180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064889"/>
              </p:ext>
            </p:extLst>
          </p:nvPr>
        </p:nvGraphicFramePr>
        <p:xfrm>
          <a:off x="4906199" y="1600200"/>
          <a:ext cx="6676202" cy="45472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577434">
                  <a:extLst>
                    <a:ext uri="{9D8B030D-6E8A-4147-A177-3AD203B41FA5}">
                      <a16:colId xmlns:a16="http://schemas.microsoft.com/office/drawing/2014/main" val="3679568549"/>
                    </a:ext>
                  </a:extLst>
                </a:gridCol>
                <a:gridCol w="802776">
                  <a:extLst>
                    <a:ext uri="{9D8B030D-6E8A-4147-A177-3AD203B41FA5}">
                      <a16:colId xmlns:a16="http://schemas.microsoft.com/office/drawing/2014/main" val="364561688"/>
                    </a:ext>
                  </a:extLst>
                </a:gridCol>
                <a:gridCol w="802776">
                  <a:extLst>
                    <a:ext uri="{9D8B030D-6E8A-4147-A177-3AD203B41FA5}">
                      <a16:colId xmlns:a16="http://schemas.microsoft.com/office/drawing/2014/main" val="178769505"/>
                    </a:ext>
                  </a:extLst>
                </a:gridCol>
                <a:gridCol w="853475">
                  <a:extLst>
                    <a:ext uri="{9D8B030D-6E8A-4147-A177-3AD203B41FA5}">
                      <a16:colId xmlns:a16="http://schemas.microsoft.com/office/drawing/2014/main" val="1032926081"/>
                    </a:ext>
                  </a:extLst>
                </a:gridCol>
                <a:gridCol w="886575">
                  <a:extLst>
                    <a:ext uri="{9D8B030D-6E8A-4147-A177-3AD203B41FA5}">
                      <a16:colId xmlns:a16="http://schemas.microsoft.com/office/drawing/2014/main" val="3128701883"/>
                    </a:ext>
                  </a:extLst>
                </a:gridCol>
                <a:gridCol w="886575">
                  <a:extLst>
                    <a:ext uri="{9D8B030D-6E8A-4147-A177-3AD203B41FA5}">
                      <a16:colId xmlns:a16="http://schemas.microsoft.com/office/drawing/2014/main" val="3948244803"/>
                    </a:ext>
                  </a:extLst>
                </a:gridCol>
                <a:gridCol w="953472">
                  <a:extLst>
                    <a:ext uri="{9D8B030D-6E8A-4147-A177-3AD203B41FA5}">
                      <a16:colId xmlns:a16="http://schemas.microsoft.com/office/drawing/2014/main" val="904424812"/>
                    </a:ext>
                  </a:extLst>
                </a:gridCol>
                <a:gridCol w="823902">
                  <a:extLst>
                    <a:ext uri="{9D8B030D-6E8A-4147-A177-3AD203B41FA5}">
                      <a16:colId xmlns:a16="http://schemas.microsoft.com/office/drawing/2014/main" val="385543756"/>
                    </a:ext>
                  </a:extLst>
                </a:gridCol>
                <a:gridCol w="89217">
                  <a:extLst>
                    <a:ext uri="{9D8B030D-6E8A-4147-A177-3AD203B41FA5}">
                      <a16:colId xmlns:a16="http://schemas.microsoft.com/office/drawing/2014/main" val="211039153"/>
                    </a:ext>
                  </a:extLst>
                </a:gridCol>
              </a:tblGrid>
              <a:tr h="19377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RSA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A1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A2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A3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A4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A5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A6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A7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88040662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 dirty="0">
                          <a:effectLst/>
                        </a:rPr>
                        <a:t>C1</a:t>
                      </a:r>
                      <a:endParaRPr lang="en-RU" sz="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0.5;0;1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0.25;0.5;1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1;0.5;0.5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0.5;0.5;0.5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0.7;0.7;0.5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0.5;0.5;0.5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0.7;0.3;0.7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345318678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C2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0.12;0.25;1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1;0.25;0.4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0.4;0.4;0.4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0.35;0.35;0.4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0.25;0.25;0.4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0.5;0.25;0.5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65934365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C3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0.125;0;1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0.01;0.1;0.05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1;0.01;0.01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0.1;0.1;0.1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0.1;0.1;0.05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0.01;0.01;0.01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0.1;0.01;0.1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651346549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C4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0.25;0.5;1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1;0.5;0.5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0.25;0.25;0.25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0.7;0.7;1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0.5;0.5;0.5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0.3;0.1;0.3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50082574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C5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0.15;0;1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0.1;0.1;1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1;0.1;0.1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0.15;0.15;0.15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0.3;0.3;0.1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0.2;0.2;0.1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0.1;0.01;0.1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 dirty="0">
                          <a:effectLst/>
                        </a:rPr>
                        <a:t> </a:t>
                      </a:r>
                      <a:endParaRPr lang="en-RU" sz="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359021001"/>
                  </a:ext>
                </a:extLst>
              </a:tr>
              <a:tr h="193775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PRE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 gridSpan="8"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 hMerge="1">
                  <a:txBody>
                    <a:bodyPr/>
                    <a:lstStyle/>
                    <a:p>
                      <a:endParaRPr lang="en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RU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412332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C1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0.01;0.25;1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1;0.25;0.1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0.5;0.5;0.5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0.35;0.35;0.3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0.25;0.25;0.25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0.3;0.1;0.3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292671126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C2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0.125;0;1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0.05;0.125;1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1;0.125;0.125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0.2;0.2;0.2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0.35;0.35;0.15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0.25;0.25;0.25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0.2;0.125;0.2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87861181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C3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0.125;0;1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0.01;0.1;0.05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1;0.01;0.01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0.1;0.1;0.1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0.1;0.1;0.05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0.01;0.01;0.01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0.1;0.01;0.1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792663185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C4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0.25;0.5;1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1;0.5;0.5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0.25;0.25;0.25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0.7;0.7;1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0.5;0.5;0.5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0.3;0.1;0.3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>
                          <a:effectLst/>
                        </a:rPr>
                        <a:t> 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617814076"/>
                  </a:ext>
                </a:extLst>
              </a:tr>
              <a:tr h="413841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C5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0.15;0;1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0.1;0.1;1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1;0.1;0.1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0.15;0.15;0.15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0.3;0.3;0.1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0.2;0.2;0.1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000">
                          <a:effectLst/>
                        </a:rPr>
                        <a:t>0.1;0.01;0.1</a:t>
                      </a:r>
                      <a:endParaRPr lang="en-RU" sz="8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7166" marR="47166" marT="0" marB="0"/>
                </a:tc>
                <a:tc>
                  <a:txBody>
                    <a:bodyPr/>
                    <a:lstStyle/>
                    <a:p>
                      <a:r>
                        <a:rPr lang="en-RU" sz="800" dirty="0">
                          <a:effectLst/>
                        </a:rPr>
                        <a:t> </a:t>
                      </a:r>
                      <a:endParaRPr lang="en-RU" sz="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02047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323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00565-483B-2283-7F37-8DC1C9654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Оценка защищенности схемы </a:t>
            </a:r>
            <a:r>
              <a:rPr lang="en-GB" dirty="0"/>
              <a:t>PRE</a:t>
            </a:r>
            <a:endParaRPr lang="en-RU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193816C-DA7B-C692-6CC4-70A85AE77C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472183"/>
              </p:ext>
            </p:extLst>
          </p:nvPr>
        </p:nvGraphicFramePr>
        <p:xfrm>
          <a:off x="6202453" y="2030963"/>
          <a:ext cx="5937885" cy="20029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5645">
                  <a:extLst>
                    <a:ext uri="{9D8B030D-6E8A-4147-A177-3AD203B41FA5}">
                      <a16:colId xmlns:a16="http://schemas.microsoft.com/office/drawing/2014/main" val="3865926839"/>
                    </a:ext>
                  </a:extLst>
                </a:gridCol>
                <a:gridCol w="901700">
                  <a:extLst>
                    <a:ext uri="{9D8B030D-6E8A-4147-A177-3AD203B41FA5}">
                      <a16:colId xmlns:a16="http://schemas.microsoft.com/office/drawing/2014/main" val="1886986256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3236734502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3344581587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1643629142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244935564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3171108872"/>
                    </a:ext>
                  </a:extLst>
                </a:gridCol>
                <a:gridCol w="742315">
                  <a:extLst>
                    <a:ext uri="{9D8B030D-6E8A-4147-A177-3AD203B41FA5}">
                      <a16:colId xmlns:a16="http://schemas.microsoft.com/office/drawing/2014/main" val="4769004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CCA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A2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A4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A6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A7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683529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1;1.2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1825404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B2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0.1;0.5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0.1;0.5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1;0.4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0.1;0.3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8822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</a:rPr>
                        <a:t>0;1.5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774058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B4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1;0.8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0.8;1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1;0.8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1.5;0.7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518171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724404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B6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</a:rPr>
                        <a:t>1.2;1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75974379"/>
                  </a:ext>
                </a:extLst>
              </a:tr>
            </a:tbl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D99D46-395B-D4C5-96DF-7BAAE3171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4147C-8995-B94A-B7C8-5D51B5286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14</a:t>
            </a:fld>
            <a:endParaRPr lang="ru-RU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B4A0FEB-1615-942D-0962-41D5570FBF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335348"/>
              </p:ext>
            </p:extLst>
          </p:nvPr>
        </p:nvGraphicFramePr>
        <p:xfrm>
          <a:off x="51662" y="2030963"/>
          <a:ext cx="5892800" cy="20029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5645">
                  <a:extLst>
                    <a:ext uri="{9D8B030D-6E8A-4147-A177-3AD203B41FA5}">
                      <a16:colId xmlns:a16="http://schemas.microsoft.com/office/drawing/2014/main" val="3694153928"/>
                    </a:ext>
                  </a:extLst>
                </a:gridCol>
                <a:gridCol w="811530">
                  <a:extLst>
                    <a:ext uri="{9D8B030D-6E8A-4147-A177-3AD203B41FA5}">
                      <a16:colId xmlns:a16="http://schemas.microsoft.com/office/drawing/2014/main" val="3104515002"/>
                    </a:ext>
                  </a:extLst>
                </a:gridCol>
                <a:gridCol w="670560">
                  <a:extLst>
                    <a:ext uri="{9D8B030D-6E8A-4147-A177-3AD203B41FA5}">
                      <a16:colId xmlns:a16="http://schemas.microsoft.com/office/drawing/2014/main" val="1490873339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2394844247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1172409073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31416980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1388479229"/>
                    </a:ext>
                  </a:extLst>
                </a:gridCol>
                <a:gridCol w="832485">
                  <a:extLst>
                    <a:ext uri="{9D8B030D-6E8A-4147-A177-3AD203B41FA5}">
                      <a16:colId xmlns:a16="http://schemas.microsoft.com/office/drawing/2014/main" val="181697708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CPA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A2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A4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A6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A7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273004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0.5;1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</a:rPr>
                        <a:t>1.2;1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0.7;0.2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0.9;1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703804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B2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0.2;0.7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0.2;0.5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1.2;0.9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1;0.8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0.1;0.3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295717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7326425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B4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</a:rPr>
                        <a:t>1;0.8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0.8;1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1;0.8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1.5;0.7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4407681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2388522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B6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1.5;0.8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</a:rPr>
                        <a:t>1;1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</a:rPr>
                        <a:t>1.5;1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58650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6A79C88-360F-F4F2-2D95-A0B1932585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630914"/>
              </p:ext>
            </p:extLst>
          </p:nvPr>
        </p:nvGraphicFramePr>
        <p:xfrm>
          <a:off x="3127057" y="4353434"/>
          <a:ext cx="5937885" cy="20029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15645">
                  <a:extLst>
                    <a:ext uri="{9D8B030D-6E8A-4147-A177-3AD203B41FA5}">
                      <a16:colId xmlns:a16="http://schemas.microsoft.com/office/drawing/2014/main" val="2944594247"/>
                    </a:ext>
                  </a:extLst>
                </a:gridCol>
                <a:gridCol w="811530">
                  <a:extLst>
                    <a:ext uri="{9D8B030D-6E8A-4147-A177-3AD203B41FA5}">
                      <a16:colId xmlns:a16="http://schemas.microsoft.com/office/drawing/2014/main" val="2952301338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2543640825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1162858027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1298542151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2228018079"/>
                    </a:ext>
                  </a:extLst>
                </a:gridCol>
                <a:gridCol w="715645">
                  <a:extLst>
                    <a:ext uri="{9D8B030D-6E8A-4147-A177-3AD203B41FA5}">
                      <a16:colId xmlns:a16="http://schemas.microsoft.com/office/drawing/2014/main" val="3607549500"/>
                    </a:ext>
                  </a:extLst>
                </a:gridCol>
                <a:gridCol w="832485">
                  <a:extLst>
                    <a:ext uri="{9D8B030D-6E8A-4147-A177-3AD203B41FA5}">
                      <a16:colId xmlns:a16="http://schemas.microsoft.com/office/drawing/2014/main" val="62059734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SCA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A2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A4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A6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A7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335539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563351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B2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0.4;0.9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0.2;0.5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1.2;0.9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1;0.8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0.1;0.3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321213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882850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B4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1;0.8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0.8;1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1;1.5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1;0.8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1.5;0.7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988042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B5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1.1;0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622928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B6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1.2;0.8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1.2;1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>
                          <a:effectLst/>
                        </a:rPr>
                        <a:t>1.1;0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</a:pPr>
                      <a:r>
                        <a:rPr lang="en-US" sz="1400" dirty="0">
                          <a:effectLst/>
                        </a:rPr>
                        <a:t>1.2;1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34774117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C893683-D455-9EBB-02CB-9103C026A346}"/>
              </a:ext>
            </a:extLst>
          </p:cNvPr>
          <p:cNvSpPr txBox="1"/>
          <p:nvPr/>
        </p:nvSpPr>
        <p:spPr>
          <a:xfrm>
            <a:off x="51662" y="4168768"/>
            <a:ext cx="2813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39A64A-655A-E17C-48FA-3BD1603CFD35}"/>
              </a:ext>
            </a:extLst>
          </p:cNvPr>
          <p:cNvSpPr txBox="1"/>
          <p:nvPr/>
        </p:nvSpPr>
        <p:spPr>
          <a:xfrm>
            <a:off x="1310572" y="1550422"/>
            <a:ext cx="9670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Вероятность применения злоумышленником с параметром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применение атаки с параметром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</a:t>
            </a:r>
            <a:endParaRPr lang="en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42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743BE-5122-2544-AC12-EE84DCD80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Актуальность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B9AC59-80AF-9D4E-9CF4-9B805C109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важность безопасной передачи конфиденциальных данных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рост количества кибератак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 финансовом секторе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упрощение управления ключами пользователей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повышение требований к производительности, масштабируемости и гибкости управления доступом в системах передачи конфиденциальных данных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рост популярности децентрализованных систем на </a:t>
            </a:r>
            <a:r>
              <a:rPr lang="ru-RU" sz="20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блокчейне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64E8B-0DFE-E74D-A6C8-F506A2BDE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FE3CFB-1436-1443-AA92-5DE1F521B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2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578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3C9EC-7BA3-704E-806C-FBE567C26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Содержательная постановка задачи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AE0B1-2969-1348-9B35-F3C986EC1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0"/>
            <a:ext cx="11314670" cy="464105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1900" b="1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Цель работы </a:t>
            </a:r>
            <a:r>
              <a:rPr lang="ru-RU" sz="19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р</a:t>
            </a: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азработка прототипа схемы прокси решифрования</a:t>
            </a:r>
            <a:r>
              <a:rPr lang="en-US" sz="19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(PRE)</a:t>
            </a: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с использованием смарт-контрактов, для безопасной передачи конфиденциальных данных и сравнение её защищенности и производительности со схемой ассиметричного шифрования </a:t>
            </a:r>
            <a:r>
              <a:rPr lang="en-GB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RSA</a:t>
            </a: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9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900" b="1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r>
              <a:rPr lang="en-US" sz="1900" b="1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sz="1900" b="1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arenR"/>
            </a:pP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создание алгоритма двустороннего ассим</a:t>
            </a:r>
            <a:r>
              <a:rPr lang="ru-RU" sz="19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е</a:t>
            </a: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тричного прокси решифрования на </a:t>
            </a:r>
            <a:r>
              <a:rPr lang="en-US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python;</a:t>
            </a:r>
            <a:endParaRPr lang="en-RU" sz="19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arenR"/>
            </a:pP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разработка смарт-контракта на </a:t>
            </a:r>
            <a:r>
              <a:rPr lang="en-US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solidity;</a:t>
            </a:r>
            <a:endParaRPr lang="en-RU" sz="19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arenR"/>
            </a:pP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объединение прокси решифрования и смарт-контракта в единую криптосистему</a:t>
            </a:r>
            <a:r>
              <a:rPr lang="en-US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en-RU" sz="19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arenR"/>
            </a:pP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генерация </a:t>
            </a:r>
            <a:r>
              <a:rPr lang="ru-RU" sz="19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центром сертификации приватных ключей участников сети </a:t>
            </a: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на основе эллиптических кривых</a:t>
            </a:r>
            <a:r>
              <a:rPr lang="en-US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ru-RU" sz="19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arenR"/>
            </a:pP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проверка работоспособности системы</a:t>
            </a:r>
            <a:r>
              <a:rPr lang="en-US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en-RU" sz="19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arenR"/>
            </a:pP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оценка защищенности </a:t>
            </a:r>
            <a:r>
              <a:rPr lang="en-GB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 </a:t>
            </a: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и </a:t>
            </a:r>
            <a:r>
              <a:rPr lang="en-GB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RSA</a:t>
            </a: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сравнение результатов</a:t>
            </a:r>
            <a:r>
              <a:rPr lang="en-US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</a:t>
            </a:r>
            <a:endParaRPr lang="en-RU" sz="19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arenR"/>
            </a:pPr>
            <a:r>
              <a:rPr lang="ru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тесты производительности разработанной схемы.</a:t>
            </a:r>
            <a:endParaRPr lang="en-RU" sz="19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RU" sz="19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RU" sz="19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6174B-9C1D-0A42-8122-3EE4CE7AE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C51D2B-01E4-F54A-9BBD-9C539D76F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3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6951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EA328-6440-B642-95FA-3AE3925CA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Математическая постановка задачи оценки защищенности</a:t>
            </a:r>
            <a:endParaRPr lang="en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6F1621-A8AF-3540-BE26-CA328646E9C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Autofit/>
              </a:bodyPr>
              <a:lstStyle/>
              <a:p>
                <a:r>
                  <a:rPr lang="ru-RU" sz="17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Пусть </a:t>
                </a:r>
                <a14:m>
                  <m:oMath xmlns:m="http://schemas.openxmlformats.org/officeDocument/2006/math">
                    <m:r>
                      <a:rPr lang="ru-RU" sz="17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𝐴</m:t>
                    </m:r>
                    <m:r>
                      <a:rPr lang="ru-RU" sz="17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⊆</m:t>
                    </m:r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ru-RU" sz="17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ru-RU" sz="17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…</m:t>
                    </m:r>
                    <m:r>
                      <a:rPr lang="ru-RU" sz="1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ru-RU" sz="17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7</m:t>
                        </m:r>
                      </m:sub>
                    </m:sSub>
                  </m:oMath>
                </a14:m>
                <a:r>
                  <a:rPr lang="ru-RU" sz="17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множество параметрических моделей атак,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ru-RU" sz="17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ru-RU" sz="17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𝑗</m:t>
                    </m:r>
                    <m:r>
                      <a:rPr lang="ru-RU" sz="17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bar>
                      <m:barPr>
                        <m:pos m:val="top"/>
                        <m:ctrlPr>
                          <a:rPr lang="en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ru-RU" sz="17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1,7</m:t>
                        </m:r>
                      </m:e>
                    </m:bar>
                  </m:oMath>
                </a14:m>
                <a:r>
                  <a:rPr lang="ru-RU" sz="17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множество значений </a:t>
                </a:r>
                <a:r>
                  <a:rPr lang="ru-RU" sz="1700" dirty="0" err="1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j</a:t>
                </a:r>
                <a:r>
                  <a:rPr lang="ru-RU" sz="17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-го параметра модели атаки.</a:t>
                </a:r>
                <a:endParaRPr lang="ru-RU" sz="1700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Пусть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𝐵</m:t>
                    </m:r>
                    <m:r>
                      <a:rPr lang="en-US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⊆</m:t>
                    </m:r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…×</m:t>
                    </m:r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sub>
                    </m:sSub>
                  </m:oMath>
                </a14:m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множество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параметрических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моделей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злоумышленников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где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𝑗</m:t>
                    </m:r>
                    <m:r>
                      <a:rPr lang="en-US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bar>
                      <m:barPr>
                        <m:pos m:val="top"/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1,6</m:t>
                        </m:r>
                      </m:e>
                    </m:bar>
                  </m:oMath>
                </a14:m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 –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множество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значений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j-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го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параметра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модели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злоумышленника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ru-RU" sz="1700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Пусть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17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⊆</m:t>
                    </m:r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7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sz="17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7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sz="17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…×</m:t>
                    </m:r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7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множество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параметрических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моделей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криптосистем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где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sub>
                    </m:sSub>
                    <m:r>
                      <a:rPr lang="en-US" sz="17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𝑗</m:t>
                    </m:r>
                    <m:r>
                      <a:rPr lang="en-US" sz="170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bar>
                      <m:barPr>
                        <m:pos m:val="top"/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en-US" sz="170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1,5</m:t>
                        </m:r>
                      </m:e>
                    </m:bar>
                  </m:oMath>
                </a14:m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 –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множество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значений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j-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го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параметра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модели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700" dirty="0" err="1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криптосистемы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en-US" sz="170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Функцию для оценки уровня риска обозначим через: </a:t>
                </a:r>
                <a14:m>
                  <m:oMath xmlns:m="http://schemas.openxmlformats.org/officeDocument/2006/math"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ℜ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: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𝐴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×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𝐵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×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𝐶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→</m:t>
                    </m:r>
                    <m:d>
                      <m:dPr>
                        <m:begChr m:val="["/>
                        <m:endChr m:val="]"/>
                        <m:ctrlPr>
                          <a:rPr lang="en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17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0;1</m:t>
                        </m:r>
                      </m:e>
                    </m:d>
                  </m:oMath>
                </a14:m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 Она связана с атакой </a:t>
                </a:r>
                <a14:m>
                  <m:oMath xmlns:m="http://schemas.openxmlformats.org/officeDocument/2006/math"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𝑎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∈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когда она применена злоумышленником </a:t>
                </a:r>
                <a14:m>
                  <m:oMath xmlns:m="http://schemas.openxmlformats.org/officeDocument/2006/math"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𝑏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∈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𝐵</m:t>
                    </m:r>
                  </m:oMath>
                </a14:m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для взлома криптосистемы </a:t>
                </a:r>
                <a14:m>
                  <m:oMath xmlns:m="http://schemas.openxmlformats.org/officeDocument/2006/math"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𝑐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∈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en-RU" sz="170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Пусть </a:t>
                </a:r>
                <a14:m>
                  <m:oMath xmlns:m="http://schemas.openxmlformats.org/officeDocument/2006/math"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𝐼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: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𝐶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×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𝐴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→[0;1]</m:t>
                    </m:r>
                  </m:oMath>
                </a14:m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функция влияния, которая оценивает степень ущерба от применения атаки</a:t>
                </a:r>
                <a:r>
                  <a:rPr lang="en-US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en-RU" sz="170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Пусть </a:t>
                </a:r>
                <a14:m>
                  <m:oMath xmlns:m="http://schemas.openxmlformats.org/officeDocument/2006/math"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𝑃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: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𝐵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×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𝐴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→[0;1]</m:t>
                    </m:r>
                  </m:oMath>
                </a14:m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вероятность того, что злоумышленник </a:t>
                </a:r>
                <a14:m>
                  <m:oMath xmlns:m="http://schemas.openxmlformats.org/officeDocument/2006/math"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𝑏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∈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𝐵</m:t>
                    </m:r>
                  </m:oMath>
                </a14:m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предпримет атаку </a:t>
                </a:r>
                <a14:m>
                  <m:oMath xmlns:m="http://schemas.openxmlformats.org/officeDocument/2006/math"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𝑎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∈</m:t>
                    </m:r>
                    <m:r>
                      <a:rPr lang="ru-RU" sz="17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𝐴</m:t>
                    </m:r>
                  </m:oMath>
                </a14:m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</a:t>
                </a:r>
                <a:endParaRPr lang="en-US" sz="170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ru-RU" sz="17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Таким образом, функция риска будет выглядеть так:</a:t>
                </a:r>
                <a:r>
                  <a:rPr lang="ru-RU" sz="17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sz="170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0" indent="0" algn="ctr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eqArr>
                        <m:eqArrPr>
                          <m:ctrlPr>
                            <a:rPr lang="en-RU" sz="17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eqArrPr>
                        <m:e>
                          <m:r>
                            <a:rPr lang="en-US" sz="17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ℜ</m:t>
                          </m:r>
                          <m:d>
                            <m:dPr>
                              <m:ctrlPr>
                                <a:rPr lang="en-RU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,</m:t>
                              </m:r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</m:e>
                          </m:d>
                          <m:r>
                            <a:rPr lang="en-US" sz="17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en-US" sz="17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𝐼</m:t>
                          </m:r>
                          <m:d>
                            <m:dPr>
                              <m:ctrlPr>
                                <a:rPr lang="en-RU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𝑐</m:t>
                              </m:r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</m:d>
                          <m:r>
                            <a:rPr lang="en-US" sz="17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∗</m:t>
                          </m:r>
                          <m:r>
                            <a:rPr lang="en-US" sz="1700" i="1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RU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𝑏</m:t>
                              </m:r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r>
                                <a:rPr lang="en-US" sz="1700" i="1">
                                  <a:solidFill>
                                    <a:schemeClr val="tx1"/>
                                  </a:solidFill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</m:d>
                          <m:r>
                            <a:rPr lang="en-US" sz="1700" b="0" i="1" smtClean="0">
                              <a:solidFill>
                                <a:schemeClr val="tx1"/>
                              </a:solidFill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 (1)</m:t>
                          </m:r>
                        </m:e>
                      </m:eqArr>
                    </m:oMath>
                  </m:oMathPara>
                </a14:m>
                <a:endParaRPr lang="en-RU" sz="1700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6F1621-A8AF-3540-BE26-CA328646E9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47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81BE20-6AD5-DF4E-B2F3-04475C473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424312-C242-344D-BDCE-32FF565C2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8767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FA091-9EDA-C54F-9E99-5A07BB715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Математическая постановка задачи</a:t>
            </a:r>
            <a:r>
              <a:rPr lang="en-GB" dirty="0"/>
              <a:t> </a:t>
            </a:r>
            <a:r>
              <a:rPr lang="ru-RU" dirty="0"/>
              <a:t>оценки защищенности</a:t>
            </a:r>
            <a:endParaRPr lang="en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1001B8-6FC6-8B4D-A37A-191702E3D1B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0558" y="1600200"/>
                <a:ext cx="11222268" cy="5121276"/>
              </a:xfrm>
            </p:spPr>
            <p:txBody>
              <a:bodyPr>
                <a:normAutofit fontScale="62500" lnSpcReduction="20000"/>
              </a:bodyPr>
              <a:lstStyle/>
              <a:p>
                <a:pPr marL="628650" indent="-285750" algn="just">
                  <a:lnSpc>
                    <a:spcPct val="120000"/>
                  </a:lnSpc>
                </a:pPr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Для определения функции </a:t>
                </a:r>
                <a14:m>
                  <m:oMath xmlns:m="http://schemas.openxmlformats.org/officeDocument/2006/math">
                    <m:r>
                      <a:rPr lang="ru-RU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𝐼</m:t>
                    </m:r>
                    <m:d>
                      <m:d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𝑐</m:t>
                        </m:r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 </m:t>
                        </m:r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𝑎</m:t>
                        </m:r>
                      </m:e>
                    </m:d>
                  </m:oMath>
                </a14:m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рассмотрим семейство функций:</a:t>
                </a:r>
                <a:r>
                  <a:rPr lang="ru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𝐼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𝑔h</m:t>
                        </m:r>
                      </m:sub>
                    </m:sSub>
                    <m:r>
                      <a:rPr lang="ru-RU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: </m:t>
                    </m:r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𝐶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𝑔</m:t>
                        </m:r>
                      </m:sub>
                    </m:sSub>
                    <m:r>
                      <a:rPr lang="ru-RU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h</m:t>
                        </m:r>
                      </m:sub>
                    </m:sSub>
                    <m:r>
                      <a:rPr lang="ru-RU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→</m:t>
                    </m:r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ℝ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+</m:t>
                        </m:r>
                      </m:sub>
                    </m:sSub>
                  </m:oMath>
                </a14:m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ru-RU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𝑔</m:t>
                    </m:r>
                    <m:r>
                      <a:rPr lang="ru-RU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RU" sz="26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ru-RU" sz="26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1,5</m:t>
                        </m:r>
                      </m:e>
                    </m:bar>
                    <m:r>
                      <a:rPr lang="ru-RU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, </m:t>
                    </m:r>
                    <m:r>
                      <a:rPr lang="ru-RU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h</m:t>
                    </m:r>
                    <m:r>
                      <a:rPr lang="ru-RU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1,7</m:t>
                        </m:r>
                      </m:e>
                    </m:bar>
                  </m:oMath>
                </a14:m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где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ℝ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+</m:t>
                        </m:r>
                      </m:sub>
                    </m:sSub>
                  </m:oMath>
                </a14:m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- множество неотрицательных действительных чисел. </a:t>
                </a:r>
                <a:endParaRPr lang="en-US" sz="2600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28650" indent="-285750" algn="just">
                  <a:lnSpc>
                    <a:spcPct val="120000"/>
                  </a:lnSpc>
                </a:pPr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Функция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𝐼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𝑔h</m:t>
                        </m:r>
                      </m:sub>
                    </m:sSub>
                  </m:oMath>
                </a14:m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задает уровень взаимного влияния параметра криптосистемы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и параметра атаки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h</m:t>
                        </m:r>
                      </m:sub>
                    </m:sSub>
                    <m:r>
                      <a:rPr lang="ru-RU" sz="2600" b="0" i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.</m:t>
                    </m:r>
                  </m:oMath>
                </a14:m>
                <a:endParaRPr lang="en-US" sz="2600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28650" indent="-285750" algn="just">
                  <a:lnSpc>
                    <a:spcPct val="120000"/>
                  </a:lnSpc>
                </a:pPr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Тогда функция влияния будет равна</a:t>
                </a:r>
                <a:r>
                  <a:rPr lang="en-US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14:m>
                  <m:oMath xmlns:m="http://schemas.openxmlformats.org/officeDocument/2006/math">
                    <m:r>
                      <a:rPr lang="en-US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d>
                      <m:d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unc>
                      <m:func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60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bar>
                              <m:barPr>
                                <m:pos m:val="top"/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bar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1,  7</m:t>
                                </m:r>
                              </m:e>
                            </m:bar>
                          </m:lim>
                        </m:limLow>
                      </m:fName>
                      <m:e>
                        <m:nary>
                          <m:naryPr>
                            <m:chr m:val="∏"/>
                            <m:limLoc m:val="undOvr"/>
                            <m:supHide m:val="on"/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</m:t>
                            </m:r>
                            <m:bar>
                              <m:barPr>
                                <m:pos m:val="top"/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bar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1, 5</m:t>
                                </m:r>
                              </m:e>
                            </m:bar>
                          </m:sub>
                          <m:sup/>
                          <m:e>
                            <m:bar>
                              <m:barPr>
                                <m:pos m:val="top"/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barPr>
                              <m:e>
                                <m:sSub>
                                  <m:sSubPr>
                                    <m:ctrlPr>
                                      <a:rPr lang="en-RU" sz="2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𝐼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𝑔h</m:t>
                                    </m:r>
                                  </m:sub>
                                </m:sSub>
                              </m:e>
                            </m:bar>
                          </m:e>
                        </m:nary>
                      </m:e>
                    </m:func>
                    <m:d>
                      <m:d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</m:t>
                            </m:r>
                          </m:sub>
                        </m:sSub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</m:e>
                    </m:d>
                    <m:r>
                      <a:rPr lang="en-US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𝑔h</m:t>
                            </m:r>
                          </m:sub>
                        </m:sSub>
                      </m:e>
                    </m:bar>
                  </m:oMath>
                </a14:m>
                <a:r>
                  <a:rPr lang="en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</m:sSub>
                    <m:r>
                      <a:rPr lang="ru-RU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ru-RU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  <m:d>
                      <m:dPr>
                        <m:begChr m:val="["/>
                        <m:endChr m:val="]"/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0;1</m:t>
                        </m:r>
                      </m:e>
                    </m:d>
                  </m:oMath>
                </a14:m>
                <a:r>
                  <a:rPr lang="en-US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- </a:t>
                </a:r>
                <a:r>
                  <a:rPr lang="ru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нормированная функция,</a:t>
                </a:r>
                <a:r>
                  <a:rPr lang="en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формула которой</a:t>
                </a:r>
                <a:r>
                  <a:rPr lang="en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𝑔h</m:t>
                            </m:r>
                          </m:sub>
                        </m:sSub>
                      </m:e>
                    </m:bar>
                    <m:d>
                      <m:d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𝑔h</m:t>
                            </m:r>
                          </m:sub>
                        </m:sSub>
                        <m:d>
                          <m:d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𝑐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num>
                      <m:den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𝜉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𝐶</m:t>
                                </m:r>
                              </m:e>
                              <m:sub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sub>
                            </m:sSub>
                          </m:sub>
                          <m:sup/>
                          <m:e>
                            <m:sSub>
                              <m:sSub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𝐼</m:t>
                                </m:r>
                              </m:e>
                              <m:sub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𝑔h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𝜉</m:t>
                                </m:r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d>
                          </m:e>
                        </m:nary>
                      </m:den>
                    </m:f>
                    <m:r>
                      <a:rPr lang="en-US" sz="26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(2) </m:t>
                    </m:r>
                  </m:oMath>
                </a14:m>
                <a:endParaRPr lang="en-US" sz="2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28650" indent="-285750" algn="just">
                  <a:lnSpc>
                    <a:spcPct val="120000"/>
                  </a:lnSpc>
                </a:pPr>
                <a:r>
                  <a:rPr lang="ru-RU" sz="26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Для определения функции </a:t>
                </a:r>
                <a14:m>
                  <m:oMath xmlns:m="http://schemas.openxmlformats.org/officeDocument/2006/math"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𝑏</m:t>
                    </m:r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US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ru-RU" sz="26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рассмотрим семейство функций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ru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sub>
                    </m:sSub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: </m:t>
                    </m:r>
                    <m:sSub>
                      <m:sSubPr>
                        <m:ctrlPr>
                          <a:rPr lang="en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×</m:t>
                    </m:r>
                    <m:sSub>
                      <m:sSubPr>
                        <m:ctrlPr>
                          <a:rPr lang="en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h</m:t>
                        </m:r>
                      </m:sub>
                    </m:sSub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→</m:t>
                    </m:r>
                    <m:sSub>
                      <m:sSubPr>
                        <m:ctrlPr>
                          <a:rPr lang="en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b>
                        <m:r>
                          <a:rPr lang="ru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b>
                    </m:sSub>
                  </m:oMath>
                </a14:m>
                <a:r>
                  <a:rPr lang="ru-RU" sz="26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ru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1, 6</m:t>
                        </m:r>
                      </m:e>
                    </m:bar>
                  </m:oMath>
                </a14:m>
                <a:r>
                  <a:rPr lang="ru-RU" sz="26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ru-RU" sz="2600" i="1">
                        <a:solidFill>
                          <a:srgbClr val="000000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bar>
                      <m:barPr>
                        <m:pos m:val="top"/>
                        <m:ctrlPr>
                          <a:rPr lang="en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r>
                          <a:rPr lang="ru-RU" sz="2600" i="1">
                            <a:solidFill>
                              <a:srgbClr val="000000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1, 7</m:t>
                        </m:r>
                      </m:e>
                    </m:bar>
                  </m:oMath>
                </a14:m>
                <a:r>
                  <a:rPr lang="ru-RU" sz="2600" dirty="0"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. </a:t>
                </a:r>
                <a:endParaRPr lang="en-US" sz="260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28650" indent="-285750" algn="just">
                  <a:lnSpc>
                    <a:spcPct val="120000"/>
                  </a:lnSpc>
                </a:pPr>
                <a:r>
                  <a:rPr lang="ru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Функция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ru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задает уровень взаимного влияния параметра злоумышленника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ru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и параметра атаки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en-US" sz="26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600" b="0" dirty="0">
                  <a:solidFill>
                    <a:schemeClr val="tx1"/>
                  </a:solidFill>
                  <a:latin typeface="Times New Roman" panose="02020603050405020304" pitchFamily="18" charset="0"/>
                </a:endParaRPr>
              </a:p>
              <a:p>
                <a:pPr marL="628650" indent="-285750" algn="just">
                  <a:lnSpc>
                    <a:spcPct val="120000"/>
                  </a:lnSpc>
                </a:pPr>
                <a:r>
                  <a:rPr lang="en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600" i="1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𝑃</m:t>
                    </m:r>
                    <m:d>
                      <m:d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𝑏</m:t>
                        </m:r>
                      </m:e>
                    </m:d>
                    <m:r>
                      <a:rPr lang="en-US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func>
                      <m:func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sz="260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min</m:t>
                            </m:r>
                          </m:e>
                          <m:lim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h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bar>
                              <m:barPr>
                                <m:pos m:val="top"/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bar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1,  7</m:t>
                                </m:r>
                              </m:e>
                            </m:bar>
                          </m:lim>
                        </m:limLow>
                      </m:fName>
                      <m:e>
                        <m:nary>
                          <m:naryPr>
                            <m:chr m:val="∏"/>
                            <m:limLoc m:val="undOvr"/>
                            <m:supHide m:val="on"/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=</m:t>
                            </m:r>
                            <m:bar>
                              <m:barPr>
                                <m:pos m:val="top"/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bar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1, 6</m:t>
                                </m:r>
                              </m:e>
                            </m:bar>
                          </m:sub>
                          <m:sup/>
                          <m:e>
                            <m:bar>
                              <m:barPr>
                                <m:pos m:val="top"/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barPr>
                              <m:e>
                                <m:sSub>
                                  <m:sSubPr>
                                    <m:ctrlPr>
                                      <a:rPr lang="en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𝑃</m:t>
                                    </m:r>
                                  </m:e>
                                  <m:sub>
                                    <m:r>
                                      <a:rPr lang="en-US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𝑡h</m:t>
                                    </m:r>
                                  </m:sub>
                                </m:sSub>
                              </m:e>
                            </m:bar>
                          </m:e>
                        </m:nary>
                      </m:e>
                    </m:func>
                    <m:d>
                      <m:dPr>
                        <m:ctrlPr>
                          <a:rPr lang="en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𝑏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h</m:t>
                            </m:r>
                          </m:sub>
                        </m:sSub>
                      </m:e>
                    </m:d>
                    <m:r>
                      <a:rPr lang="en-US" sz="2600" i="1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600" b="0" i="0" smtClean="0">
                        <a:solidFill>
                          <a:schemeClr val="tx1"/>
                        </a:solidFill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, </m:t>
                    </m:r>
                  </m:oMath>
                </a14:m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где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𝑡h</m:t>
                            </m:r>
                          </m:sub>
                        </m:sSub>
                      </m:e>
                    </m:bar>
                    <m:r>
                      <a:rPr lang="ru-RU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: </m:t>
                    </m:r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ru-RU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×</m:t>
                    </m:r>
                    <m:sSub>
                      <m:sSub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ru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h</m:t>
                        </m:r>
                      </m:sub>
                    </m:sSub>
                    <m:r>
                      <a:rPr lang="ru-RU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→</m:t>
                    </m:r>
                    <m:d>
                      <m:dPr>
                        <m:begChr m:val="["/>
                        <m:endChr m:val="]"/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ru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0;1</m:t>
                        </m:r>
                      </m:e>
                    </m:d>
                  </m:oMath>
                </a14:m>
                <a:r>
                  <a:rPr lang="ru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нормированная функция</a:t>
                </a:r>
                <a:r>
                  <a:rPr lang="en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ru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формула которой</a:t>
                </a:r>
                <a:r>
                  <a:rPr lang="en-US" sz="2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</a:p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barPr>
                      <m:e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h</m:t>
                            </m:r>
                          </m:sub>
                        </m:sSub>
                      </m:e>
                    </m:bar>
                    <m:d>
                      <m:d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RU" sz="2600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𝑡h</m:t>
                            </m:r>
                          </m:sub>
                        </m:sSub>
                        <m:d>
                          <m:d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𝑏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,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</m:d>
                      </m:num>
                      <m:den>
                        <m:nary>
                          <m:naryPr>
                            <m:chr m:val="∑"/>
                            <m:limLoc m:val="undOvr"/>
                            <m:supHide m:val="on"/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∈</m:t>
                            </m:r>
                            <m:sSub>
                              <m:sSub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𝐵</m:t>
                                </m:r>
                              </m:e>
                              <m:sub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sub>
                            </m:sSub>
                          </m:sub>
                          <m:sup/>
                          <m:e>
                            <m:sSub>
                              <m:sSub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𝑡h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, </m:t>
                                </m:r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e>
                            </m:d>
                          </m:e>
                        </m:nary>
                      </m:den>
                    </m:f>
                    <m:r>
                      <a:rPr lang="en-US" sz="26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ru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(3)</a:t>
                </a:r>
              </a:p>
              <a:p>
                <a:pPr marL="628650" indent="-285750" algn="just">
                  <a:lnSpc>
                    <a:spcPct val="120000"/>
                  </a:lnSpc>
                </a:pPr>
                <a:r>
                  <a:rPr lang="ru-RU" sz="26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Таким образом, общая формула для определения уровня риска</a:t>
                </a:r>
                <a:r>
                  <a:rPr lang="en-US" sz="26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:</a:t>
                </a:r>
                <a:endParaRPr lang="ru-RU" sz="2600" dirty="0">
                  <a:solidFill>
                    <a:schemeClr val="tx1"/>
                  </a:solidFill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US" sz="2600" dirty="0">
                    <a:solidFill>
                      <a:schemeClr val="tx1"/>
                    </a:solidFill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eqArr>
                      <m:eqArrPr>
                        <m:ctrlPr>
                          <a:rPr lang="en-US" sz="26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eqArrPr>
                      <m:e>
                        <m:r>
                          <a:rPr lang="ru-RU" sz="260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ℜ</m:t>
                        </m:r>
                        <m:d>
                          <m:d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𝑏</m:t>
                            </m:r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</m:d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6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ru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  <m:r>
                                  <a:rPr lang="ru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bar>
                                  <m:barPr>
                                    <m:pos m:val="top"/>
                                    <m:ctrlPr>
                                      <a:rPr lang="en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barPr>
                                  <m:e>
                                    <m:r>
                                      <a:rPr lang="ru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1,  7</m:t>
                                    </m:r>
                                  </m:e>
                                </m:bar>
                              </m:lim>
                            </m:limLow>
                          </m:fName>
                          <m:e>
                            <m:nary>
                              <m:naryPr>
                                <m:chr m:val="∏"/>
                                <m:limLoc m:val="undOvr"/>
                                <m:supHide m:val="on"/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𝑔</m:t>
                                </m:r>
                                <m:r>
                                  <a:rPr lang="ru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bar>
                                  <m:barPr>
                                    <m:pos m:val="top"/>
                                    <m:ctrlPr>
                                      <a:rPr lang="en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barPr>
                                  <m:e>
                                    <m:r>
                                      <a:rPr lang="ru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1, 5</m:t>
                                    </m:r>
                                  </m:e>
                                </m:bar>
                              </m:sub>
                              <m:sup/>
                              <m:e>
                                <m:bar>
                                  <m:barPr>
                                    <m:pos m:val="top"/>
                                    <m:ctrlPr>
                                      <a:rPr lang="en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barPr>
                                  <m:e>
                                    <m:sSub>
                                      <m:sSubPr>
                                        <m:ctrlPr>
                                          <a:rPr lang="en-RU" sz="26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𝐼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𝑔</m:t>
                                        </m:r>
                                        <m:r>
                                          <a:rPr lang="ru-RU" sz="26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h</m:t>
                                        </m:r>
                                      </m:sub>
                                    </m:sSub>
                                  </m:e>
                                </m:bar>
                              </m:e>
                            </m:nary>
                          </m:e>
                        </m:func>
                        <m:d>
                          <m:d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𝑐</m:t>
                                </m:r>
                              </m:e>
                              <m:sub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𝑔</m:t>
                                </m:r>
                              </m:sub>
                            </m:sSub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ru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</m:sub>
                            </m:sSub>
                          </m:e>
                        </m:d>
                        <m:r>
                          <a:rPr lang="ru-RU" sz="2600" i="1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func>
                          <m:func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limLow>
                              <m:limLow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limLowPr>
                              <m:e>
                                <m:r>
                                  <m:rPr>
                                    <m:sty m:val="p"/>
                                  </m:rPr>
                                  <a:rPr lang="en-US" sz="2600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min</m:t>
                                </m:r>
                              </m:e>
                              <m:lim>
                                <m:r>
                                  <a:rPr lang="ru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  <m:r>
                                  <a:rPr lang="ru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bar>
                                  <m:barPr>
                                    <m:pos m:val="top"/>
                                    <m:ctrlPr>
                                      <a:rPr lang="en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barPr>
                                  <m:e>
                                    <m:r>
                                      <a:rPr lang="ru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1,  7</m:t>
                                    </m:r>
                                  </m:e>
                                </m:bar>
                              </m:lim>
                            </m:limLow>
                          </m:fName>
                          <m:e>
                            <m:nary>
                              <m:naryPr>
                                <m:chr m:val="∏"/>
                                <m:limLoc m:val="undOvr"/>
                                <m:supHide m:val="on"/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  <m:r>
                                  <a:rPr lang="ru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=</m:t>
                                </m:r>
                                <m:bar>
                                  <m:barPr>
                                    <m:pos m:val="top"/>
                                    <m:ctrlPr>
                                      <a:rPr lang="en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barPr>
                                  <m:e>
                                    <m:r>
                                      <a:rPr lang="ru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1, 6</m:t>
                                    </m:r>
                                  </m:e>
                                </m:bar>
                              </m:sub>
                              <m:sup/>
                              <m:e>
                                <m:bar>
                                  <m:barPr>
                                    <m:pos m:val="top"/>
                                    <m:ctrlPr>
                                      <a:rPr lang="en-RU" sz="2600" i="1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barPr>
                                  <m:e>
                                    <m:sSub>
                                      <m:sSubPr>
                                        <m:ctrlPr>
                                          <a:rPr lang="en-RU" sz="26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6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𝑃</m:t>
                                        </m:r>
                                      </m:e>
                                      <m:sub>
                                        <m:r>
                                          <a:rPr lang="en-US" sz="26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𝑡</m:t>
                                        </m:r>
                                        <m:r>
                                          <a:rPr lang="ru-RU" sz="2600" i="1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h</m:t>
                                        </m:r>
                                      </m:sub>
                                    </m:sSub>
                                  </m:e>
                                </m:bar>
                              </m:e>
                            </m:nary>
                          </m:e>
                        </m:func>
                        <m:d>
                          <m:dPr>
                            <m:ctrlPr>
                              <a:rPr lang="en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𝑏</m:t>
                                </m:r>
                              </m:e>
                              <m:sub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ru-RU" sz="2600" i="1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, </m:t>
                            </m:r>
                            <m:sSub>
                              <m:sSubPr>
                                <m:ctrlPr>
                                  <a:rPr lang="en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ru-RU" sz="2600" i="1">
                                    <a:solidFill>
                                      <a:schemeClr val="tx1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h</m:t>
                                </m:r>
                              </m:sub>
                            </m:sSub>
                          </m:e>
                        </m:d>
                        <m:r>
                          <a:rPr lang="en-US" sz="2600" b="0" i="1" smtClean="0">
                            <a:solidFill>
                              <a:schemeClr val="tx1"/>
                            </a:solidFill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 #</m:t>
                        </m:r>
                        <m:d>
                          <m:dPr>
                            <m:ctrlPr>
                              <a:rPr lang="en-US" sz="2600" b="0" i="1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ru-RU" sz="2600" b="0" i="1" smtClean="0">
                                <a:solidFill>
                                  <a:schemeClr val="tx1"/>
                                </a:solidFill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e>
                        </m:d>
                      </m:e>
                    </m:eqArr>
                  </m:oMath>
                </a14:m>
                <a:r>
                  <a:rPr lang="en-RU" sz="2600" dirty="0">
                    <a:solidFill>
                      <a:schemeClr val="tx1"/>
                    </a:solidFill>
                    <a:effectLst/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en-US" sz="2600" dirty="0"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indent="0" algn="just">
                  <a:lnSpc>
                    <a:spcPct val="150000"/>
                  </a:lnSpc>
                  <a:buNone/>
                </a:pPr>
                <a:endParaRPr lang="en-RU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74930" indent="0">
                  <a:lnSpc>
                    <a:spcPct val="150000"/>
                  </a:lnSpc>
                  <a:buNone/>
                </a:pPr>
                <a:endParaRPr lang="en-RU" sz="18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RU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01001B8-6FC6-8B4D-A37A-191702E3D1B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0558" y="1600200"/>
                <a:ext cx="11222268" cy="5121276"/>
              </a:xfrm>
              <a:blipFill>
                <a:blip r:embed="rId2"/>
                <a:stretch>
                  <a:fillRect r="-339"/>
                </a:stretch>
              </a:blipFill>
            </p:spPr>
            <p:txBody>
              <a:bodyPr/>
              <a:lstStyle/>
              <a:p>
                <a:r>
                  <a:rPr lang="en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6B68E0-C3EE-DF4F-B83D-34210452D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607D8F-41BD-5843-AD6E-EAE3D059B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157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5405D9F-18D6-427E-6935-00CDCF4F5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346057"/>
            <a:ext cx="10972800" cy="1600200"/>
          </a:xfrm>
        </p:spPr>
        <p:txBody>
          <a:bodyPr/>
          <a:lstStyle/>
          <a:p>
            <a:r>
              <a:rPr lang="ru-RU" dirty="0"/>
              <a:t>Архитектура схемы </a:t>
            </a:r>
            <a:r>
              <a:rPr lang="en-GB" dirty="0"/>
              <a:t>RSA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AE33EAE-4117-89CB-CB50-D644872DB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57FB91F-A3FC-6FFB-6BEC-37973B5EA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6</a:t>
            </a:fld>
            <a:endParaRPr lang="ru-R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151273-C771-0F86-3E16-47B0D4309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168" y="1685614"/>
            <a:ext cx="9593663" cy="423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04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B8C2C-1B8C-814F-8062-F356DD784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341233"/>
            <a:ext cx="10972800" cy="1600200"/>
          </a:xfrm>
        </p:spPr>
        <p:txBody>
          <a:bodyPr/>
          <a:lstStyle/>
          <a:p>
            <a:r>
              <a:rPr lang="ru-RU" dirty="0"/>
              <a:t>Архитектура схемы</a:t>
            </a:r>
            <a:r>
              <a:rPr lang="en-GB" dirty="0"/>
              <a:t> PRE</a:t>
            </a:r>
            <a:endParaRPr lang="en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DC44E-D6BF-BF49-BFD4-22E211B13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753D00-E16C-B34C-A9A2-85CE1406B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7</a:t>
            </a:fld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BE3834-ACB5-E28B-3279-7808DC0B7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3635" y="1537866"/>
            <a:ext cx="9024730" cy="4539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4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0FAE2-86A9-9548-9982-E0660BF4E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технологии</a:t>
            </a:r>
            <a:endParaRPr lang="en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3422C7-0516-0640-A79D-94E550C06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2888" y="1760012"/>
            <a:ext cx="10972800" cy="442631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Ganache.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Remix.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Solidity.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Python </a:t>
            </a:r>
            <a:r>
              <a:rPr lang="ru-RU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библиотеки</a:t>
            </a: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ru-RU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Yandex Cloud.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27E8BB-8107-7D42-8D52-00BD75DD3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81D7C4-99F4-BC47-9445-FAB70DB94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8</a:t>
            </a:fld>
            <a:endParaRPr lang="ru-RU" dirty="0"/>
          </a:p>
        </p:txBody>
      </p:sp>
      <p:pic>
        <p:nvPicPr>
          <p:cNvPr id="1026" name="Picture 2" descr="GitHub - ethereum/remix-ide: Documentation for Remix IDE">
            <a:extLst>
              <a:ext uri="{FF2B5EF4-FFF2-40B4-BE49-F238E27FC236}">
                <a16:creationId xmlns:a16="http://schemas.microsoft.com/office/drawing/2014/main" id="{88DEF1B4-46C9-A641-9253-C019220EF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4443" y="1642695"/>
            <a:ext cx="1548178" cy="1474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olidity — Википедия">
            <a:extLst>
              <a:ext uri="{FF2B5EF4-FFF2-40B4-BE49-F238E27FC236}">
                <a16:creationId xmlns:a16="http://schemas.microsoft.com/office/drawing/2014/main" id="{41DB8CDD-A2B0-DC45-9E9E-C8940B966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4314" y="1760778"/>
            <a:ext cx="1434134" cy="1354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Yandex.Cloud - baikalfoundation.ru">
            <a:extLst>
              <a:ext uri="{FF2B5EF4-FFF2-40B4-BE49-F238E27FC236}">
                <a16:creationId xmlns:a16="http://schemas.microsoft.com/office/drawing/2014/main" id="{F2C22CC0-1D0A-5E4F-86BD-185C919258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8969" y="3345912"/>
            <a:ext cx="2677250" cy="18122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6AB662-986D-0E11-FC1C-0945AA799A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61760" y="1679539"/>
            <a:ext cx="1300990" cy="1474455"/>
          </a:xfrm>
          <a:prstGeom prst="rect">
            <a:avLst/>
          </a:prstGeom>
        </p:spPr>
      </p:pic>
      <p:pic>
        <p:nvPicPr>
          <p:cNvPr id="1042" name="Picture 18" descr="Python Logo PNG">
            <a:extLst>
              <a:ext uri="{FF2B5EF4-FFF2-40B4-BE49-F238E27FC236}">
                <a16:creationId xmlns:a16="http://schemas.microsoft.com/office/drawing/2014/main" id="{3D9E8D40-3BB2-06DE-C229-9E0CF97E0B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788" y="3429000"/>
            <a:ext cx="1479077" cy="1474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9343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B3605F-FAA0-A30E-E0EB-7B38D1259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 производительности схемы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6D48DDF-8ACD-940E-2A3C-96F5E7112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ru-RU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Для сравнения производительности </a:t>
            </a:r>
            <a:r>
              <a:rPr lang="en-US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 </a:t>
            </a:r>
            <a:r>
              <a:rPr lang="ru-RU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классической криптосистемы с использованием </a:t>
            </a:r>
            <a:r>
              <a:rPr lang="en-US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RSA </a:t>
            </a:r>
            <a:r>
              <a:rPr lang="ru-RU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шифрования, было проведено по 1000 запусков программ. Значения в ячейках в секундах и округлены до 4 знаков после запятой</a:t>
            </a:r>
            <a:r>
              <a:rPr lang="en-US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ru-RU" sz="17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ru-RU" sz="17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С</a:t>
            </a:r>
            <a:r>
              <a:rPr lang="ru-RU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реднее время выполнения операций для криптосистем</a:t>
            </a:r>
            <a:r>
              <a:rPr lang="en-RU" sz="17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:</a:t>
            </a:r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RU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</a:t>
            </a:r>
            <a:r>
              <a:rPr lang="ru-RU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для </a:t>
            </a:r>
            <a:r>
              <a:rPr lang="en-US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RSA: 0.0997</a:t>
            </a:r>
            <a:r>
              <a:rPr lang="ru-RU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сек.</a:t>
            </a:r>
            <a:r>
              <a:rPr lang="en-US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(99 </a:t>
            </a:r>
            <a:r>
              <a:rPr lang="ru-RU" sz="17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мс</a:t>
            </a:r>
            <a:r>
              <a:rPr lang="ru-RU" sz="170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RU" sz="17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lvl="0" indent="0" algn="just">
              <a:lnSpc>
                <a:spcPct val="150000"/>
              </a:lnSpc>
              <a:buNone/>
            </a:pPr>
            <a:r>
              <a:rPr lang="en-US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</a:t>
            </a:r>
            <a:r>
              <a:rPr lang="ru-RU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для </a:t>
            </a:r>
            <a:r>
              <a:rPr lang="en-US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PRE: 0.1112</a:t>
            </a:r>
            <a:r>
              <a:rPr lang="ru-RU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сек. (111 </a:t>
            </a:r>
            <a:r>
              <a:rPr lang="ru-RU" sz="17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мс</a:t>
            </a:r>
            <a:r>
              <a:rPr lang="ru-RU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</a:t>
            </a:r>
            <a:endParaRPr lang="en-RU" sz="17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PRE </a:t>
            </a:r>
            <a:r>
              <a:rPr lang="ru-RU" sz="17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криптосистема медленнее на 11.5% чем классическая криптосистема.</a:t>
            </a:r>
            <a:endParaRPr lang="en-RU" sz="17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7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AA94A7-8C5C-B260-9A85-56BC66B27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ru-RU" dirty="0"/>
              <a:t>4</a:t>
            </a:r>
            <a:r>
              <a:rPr lang="en-US" dirty="0"/>
              <a:t>.05.2024</a:t>
            </a:r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9E47A16-C2B8-4001-0DB1-47555043B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172DB6-7F05-4C8F-A7F0-A029159CA570}" type="slidenum">
              <a:rPr lang="ru-RU" smtClean="0"/>
              <a:t>9</a:t>
            </a:fld>
            <a:endParaRPr lang="ru-RU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D5D9B1A-CD34-9703-C0D3-2D6BB3F9EE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8448367"/>
              </p:ext>
            </p:extLst>
          </p:nvPr>
        </p:nvGraphicFramePr>
        <p:xfrm>
          <a:off x="1531124" y="2814467"/>
          <a:ext cx="9129752" cy="131067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20812">
                  <a:extLst>
                    <a:ext uri="{9D8B030D-6E8A-4147-A177-3AD203B41FA5}">
                      <a16:colId xmlns:a16="http://schemas.microsoft.com/office/drawing/2014/main" val="2482895662"/>
                    </a:ext>
                  </a:extLst>
                </a:gridCol>
                <a:gridCol w="1521788">
                  <a:extLst>
                    <a:ext uri="{9D8B030D-6E8A-4147-A177-3AD203B41FA5}">
                      <a16:colId xmlns:a16="http://schemas.microsoft.com/office/drawing/2014/main" val="132753195"/>
                    </a:ext>
                  </a:extLst>
                </a:gridCol>
                <a:gridCol w="1521788">
                  <a:extLst>
                    <a:ext uri="{9D8B030D-6E8A-4147-A177-3AD203B41FA5}">
                      <a16:colId xmlns:a16="http://schemas.microsoft.com/office/drawing/2014/main" val="2512381366"/>
                    </a:ext>
                  </a:extLst>
                </a:gridCol>
                <a:gridCol w="1521788">
                  <a:extLst>
                    <a:ext uri="{9D8B030D-6E8A-4147-A177-3AD203B41FA5}">
                      <a16:colId xmlns:a16="http://schemas.microsoft.com/office/drawing/2014/main" val="38538680"/>
                    </a:ext>
                  </a:extLst>
                </a:gridCol>
                <a:gridCol w="1618140">
                  <a:extLst>
                    <a:ext uri="{9D8B030D-6E8A-4147-A177-3AD203B41FA5}">
                      <a16:colId xmlns:a16="http://schemas.microsoft.com/office/drawing/2014/main" val="640463651"/>
                    </a:ext>
                  </a:extLst>
                </a:gridCol>
                <a:gridCol w="1425436">
                  <a:extLst>
                    <a:ext uri="{9D8B030D-6E8A-4147-A177-3AD203B41FA5}">
                      <a16:colId xmlns:a16="http://schemas.microsoft.com/office/drawing/2014/main" val="52875528"/>
                    </a:ext>
                  </a:extLst>
                </a:gridCol>
              </a:tblGrid>
              <a:tr h="531340"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 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генерация</a:t>
                      </a:r>
                      <a:endParaRPr lang="en-RU" sz="1200" dirty="0">
                        <a:effectLst/>
                      </a:endParaRPr>
                    </a:p>
                    <a:p>
                      <a:pPr algn="just"/>
                      <a:r>
                        <a:rPr lang="ru-RU" sz="1400" dirty="0">
                          <a:effectLst/>
                        </a:rPr>
                        <a:t>ключей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шифрование</a:t>
                      </a:r>
                      <a:endParaRPr lang="en-RU" sz="1200" dirty="0">
                        <a:effectLst/>
                      </a:endParaRPr>
                    </a:p>
                    <a:p>
                      <a:pPr algn="just"/>
                      <a:r>
                        <a:rPr lang="ru-RU" sz="1400" dirty="0">
                          <a:effectLst/>
                        </a:rPr>
                        <a:t>данных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решифрование</a:t>
                      </a:r>
                      <a:endParaRPr lang="en-RU" sz="1200" dirty="0">
                        <a:effectLst/>
                      </a:endParaRPr>
                    </a:p>
                    <a:p>
                      <a:pPr algn="just"/>
                      <a:r>
                        <a:rPr lang="ru-RU" sz="1400" dirty="0">
                          <a:effectLst/>
                        </a:rPr>
                        <a:t>данных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расшифрование</a:t>
                      </a:r>
                      <a:endParaRPr lang="en-RU" sz="1200" dirty="0">
                        <a:effectLst/>
                      </a:endParaRPr>
                    </a:p>
                    <a:p>
                      <a:pPr algn="just"/>
                      <a:r>
                        <a:rPr lang="ru-RU" sz="1400" dirty="0">
                          <a:effectLst/>
                        </a:rPr>
                        <a:t>данных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смарт-контракт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38059810"/>
                  </a:ext>
                </a:extLst>
              </a:tr>
              <a:tr h="359753"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>
                          <a:effectLst/>
                        </a:rPr>
                        <a:t>RSA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0.09</a:t>
                      </a:r>
                      <a:r>
                        <a:rPr lang="en-US" sz="1400" dirty="0">
                          <a:effectLst/>
                        </a:rPr>
                        <a:t>89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0.0003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-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0.0005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>
                          <a:effectLst/>
                        </a:rPr>
                        <a:t>-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0087552"/>
                  </a:ext>
                </a:extLst>
              </a:tr>
              <a:tr h="419584">
                <a:tc>
                  <a:txBody>
                    <a:bodyPr/>
                    <a:lstStyle/>
                    <a:p>
                      <a:pPr algn="just"/>
                      <a:r>
                        <a:rPr lang="en-US" sz="1400" dirty="0">
                          <a:effectLst/>
                        </a:rPr>
                        <a:t>PRE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effectLst/>
                        </a:rPr>
                        <a:t>0.00</a:t>
                      </a:r>
                      <a:r>
                        <a:rPr lang="en-US" sz="1400" dirty="0">
                          <a:effectLst/>
                        </a:rPr>
                        <a:t>8</a:t>
                      </a:r>
                      <a:r>
                        <a:rPr lang="ru-RU" sz="1400" dirty="0">
                          <a:effectLst/>
                        </a:rPr>
                        <a:t>3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>
                          <a:effectLst/>
                        </a:rPr>
                        <a:t>0.0113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0.01</a:t>
                      </a:r>
                      <a:r>
                        <a:rPr lang="en-US" sz="1400" dirty="0">
                          <a:effectLst/>
                        </a:rPr>
                        <a:t>85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>
                          <a:effectLst/>
                        </a:rPr>
                        <a:t>0.00</a:t>
                      </a:r>
                      <a:r>
                        <a:rPr lang="en-US" sz="1400">
                          <a:effectLst/>
                        </a:rPr>
                        <a:t>94</a:t>
                      </a:r>
                      <a:endParaRPr lang="en-RU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ru-RU" sz="1400" dirty="0">
                          <a:effectLst/>
                        </a:rPr>
                        <a:t>0.06</a:t>
                      </a:r>
                      <a:r>
                        <a:rPr lang="en-US" sz="1400" dirty="0">
                          <a:effectLst/>
                        </a:rPr>
                        <a:t>37</a:t>
                      </a:r>
                      <a:endParaRPr lang="en-RU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048843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2474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сполнительная">
  <a:themeElements>
    <a:clrScheme name="Исполнительная">
      <a:dk1>
        <a:sysClr val="windowText" lastClr="000000"/>
      </a:dk1>
      <a:lt1>
        <a:sysClr val="window" lastClr="FFFFFF"/>
      </a:lt1>
      <a:dk2>
        <a:srgbClr val="2F5897"/>
      </a:dk2>
      <a:lt2>
        <a:srgbClr val="E4E9EF"/>
      </a:lt2>
      <a:accent1>
        <a:srgbClr val="6076B4"/>
      </a:accent1>
      <a:accent2>
        <a:srgbClr val="9C5252"/>
      </a:accent2>
      <a:accent3>
        <a:srgbClr val="E68422"/>
      </a:accent3>
      <a:accent4>
        <a:srgbClr val="846648"/>
      </a:accent4>
      <a:accent5>
        <a:srgbClr val="63891F"/>
      </a:accent5>
      <a:accent6>
        <a:srgbClr val="758085"/>
      </a:accent6>
      <a:hlink>
        <a:srgbClr val="3399FF"/>
      </a:hlink>
      <a:folHlink>
        <a:srgbClr val="B2B2B2"/>
      </a:folHlink>
    </a:clrScheme>
    <a:fontScheme name="Исполнительная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Исполнитель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50000">
              <a:schemeClr val="phClr">
                <a:tint val="80000"/>
                <a:satMod val="250000"/>
              </a:schemeClr>
            </a:gs>
            <a:gs pos="76000">
              <a:schemeClr val="phClr">
                <a:tint val="90000"/>
                <a:shade val="90000"/>
                <a:satMod val="200000"/>
              </a:schemeClr>
            </a:gs>
            <a:gs pos="92000">
              <a:schemeClr val="phClr">
                <a:tint val="90000"/>
                <a:shade val="70000"/>
                <a:satMod val="250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5458</TotalTime>
  <Words>1204</Words>
  <Application>Microsoft Macintosh PowerPoint</Application>
  <PresentationFormat>Widescreen</PresentationFormat>
  <Paragraphs>418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Cambria Math</vt:lpstr>
      <vt:lpstr>Century Gothic</vt:lpstr>
      <vt:lpstr>Courier New</vt:lpstr>
      <vt:lpstr>Palatino Linotype</vt:lpstr>
      <vt:lpstr>Times New Roman</vt:lpstr>
      <vt:lpstr>Исполнительная</vt:lpstr>
      <vt:lpstr>Криптосистема proxy re-encryption на базе блокчейн для безопасной передачи конфиденциальных данных в финансовом секторе</vt:lpstr>
      <vt:lpstr>Актуальность</vt:lpstr>
      <vt:lpstr>Содержательная постановка задачи</vt:lpstr>
      <vt:lpstr>Математическая постановка задачи оценки защищенности</vt:lpstr>
      <vt:lpstr>Математическая постановка задачи оценки защищенности</vt:lpstr>
      <vt:lpstr>Архитектура схемы RSA</vt:lpstr>
      <vt:lpstr>Архитектура схемы PRE</vt:lpstr>
      <vt:lpstr>Используемые технологии</vt:lpstr>
      <vt:lpstr>Тестирование производительности схемы</vt:lpstr>
      <vt:lpstr>Сравнение результатов оценки защищенности</vt:lpstr>
      <vt:lpstr>Пример работы ПО</vt:lpstr>
      <vt:lpstr>Результаты </vt:lpstr>
      <vt:lpstr>Оценка защищенности схемы PRE</vt:lpstr>
      <vt:lpstr>Оценка защищенности схемы PRE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Александр К.</dc:creator>
  <cp:lastModifiedBy>Корнилов Михаил Алексеевич</cp:lastModifiedBy>
  <cp:revision>78</cp:revision>
  <dcterms:created xsi:type="dcterms:W3CDTF">2022-09-27T13:15:36Z</dcterms:created>
  <dcterms:modified xsi:type="dcterms:W3CDTF">2024-05-14T08:42:13Z</dcterms:modified>
</cp:coreProperties>
</file>

<file path=docProps/thumbnail.jpeg>
</file>